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  <p:sldId id="272" r:id="rId4"/>
    <p:sldId id="260" r:id="rId5"/>
    <p:sldId id="270" r:id="rId6"/>
    <p:sldId id="261" r:id="rId7"/>
    <p:sldId id="269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4" r:id="rId16"/>
    <p:sldId id="275" r:id="rId17"/>
    <p:sldId id="276" r:id="rId18"/>
    <p:sldId id="281" r:id="rId19"/>
    <p:sldId id="278" r:id="rId20"/>
    <p:sldId id="279" r:id="rId21"/>
    <p:sldId id="277" r:id="rId22"/>
    <p:sldId id="282" r:id="rId23"/>
    <p:sldId id="283" r:id="rId24"/>
    <p:sldId id="280" r:id="rId25"/>
    <p:sldId id="284" r:id="rId26"/>
    <p:sldId id="285" r:id="rId27"/>
    <p:sldId id="286" r:id="rId28"/>
    <p:sldId id="287" r:id="rId2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ymbaloo.com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mbaloo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ymbaloo.com/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</a:t>
            </a:r>
            <a:r>
              <a:rPr lang="pt-BR" sz="3000" b="1" smtClean="0">
                <a:solidFill>
                  <a:schemeClr val="bg1"/>
                </a:solidFill>
              </a:rPr>
              <a:t>– Encontro </a:t>
            </a:r>
            <a:r>
              <a:rPr lang="pt-BR" sz="3000" b="1" dirty="0" smtClean="0">
                <a:solidFill>
                  <a:schemeClr val="bg1"/>
                </a:solidFill>
              </a:rPr>
              <a:t>07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214314" y="4643446"/>
            <a:ext cx="8715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err="1" smtClean="0">
                <a:solidFill>
                  <a:schemeClr val="bg1"/>
                </a:solidFill>
              </a:rPr>
              <a:t>Migalhinhas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digitais</a:t>
            </a:r>
            <a:r>
              <a:rPr lang="en-US" sz="2000" b="1">
                <a:solidFill>
                  <a:schemeClr val="bg1"/>
                </a:solidFill>
              </a:rPr>
              <a:t>:</a:t>
            </a:r>
            <a:r>
              <a:rPr lang="en-US" sz="2000" b="1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Mapeando</a:t>
            </a:r>
            <a:r>
              <a:rPr lang="en-US" sz="2000" b="1" dirty="0" smtClean="0">
                <a:solidFill>
                  <a:schemeClr val="bg1"/>
                </a:solidFill>
              </a:rPr>
              <a:t> PLEs (</a:t>
            </a:r>
            <a:r>
              <a:rPr lang="en-US" sz="2000" b="1" dirty="0" err="1" smtClean="0">
                <a:solidFill>
                  <a:schemeClr val="bg1"/>
                </a:solidFill>
              </a:rPr>
              <a:t>Ambientes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pessoais</a:t>
            </a:r>
            <a:r>
              <a:rPr lang="en-US" sz="2000" b="1" dirty="0" smtClean="0">
                <a:solidFill>
                  <a:schemeClr val="bg1"/>
                </a:solidFill>
              </a:rPr>
              <a:t> de </a:t>
            </a:r>
            <a:r>
              <a:rPr lang="en-US" sz="2000" b="1" dirty="0" err="1" smtClean="0">
                <a:solidFill>
                  <a:schemeClr val="bg1"/>
                </a:solidFill>
              </a:rPr>
              <a:t>aprendizagem</a:t>
            </a:r>
            <a:r>
              <a:rPr lang="en-US" sz="2000" b="1" dirty="0" smtClean="0">
                <a:solidFill>
                  <a:schemeClr val="bg1"/>
                </a:solidFill>
              </a:rPr>
              <a:t>) </a:t>
            </a:r>
            <a:r>
              <a:rPr lang="en-US" sz="2000" b="1" dirty="0" err="1" smtClean="0">
                <a:solidFill>
                  <a:schemeClr val="bg1"/>
                </a:solidFill>
              </a:rPr>
              <a:t>como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possibilidade</a:t>
            </a:r>
            <a:r>
              <a:rPr lang="en-US" sz="2000" b="1" dirty="0" smtClean="0">
                <a:solidFill>
                  <a:schemeClr val="bg1"/>
                </a:solidFill>
              </a:rPr>
              <a:t> para a </a:t>
            </a:r>
            <a:r>
              <a:rPr lang="en-US" sz="2000" b="1" dirty="0" err="1" smtClean="0">
                <a:solidFill>
                  <a:schemeClr val="bg1"/>
                </a:solidFill>
              </a:rPr>
              <a:t>gestão</a:t>
            </a:r>
            <a:r>
              <a:rPr lang="en-US" sz="2000" b="1" dirty="0" smtClean="0">
                <a:solidFill>
                  <a:schemeClr val="bg1"/>
                </a:solidFill>
              </a:rPr>
              <a:t> do </a:t>
            </a:r>
            <a:r>
              <a:rPr lang="en-US" sz="2000" b="1" dirty="0" err="1" smtClean="0">
                <a:solidFill>
                  <a:schemeClr val="bg1"/>
                </a:solidFill>
              </a:rPr>
              <a:t>conhecimento</a:t>
            </a:r>
            <a:endParaRPr lang="pt-BR" sz="2000" b="1" dirty="0" smtClean="0">
              <a:solidFill>
                <a:schemeClr val="bg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57158" y="1285860"/>
            <a:ext cx="39290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Um PLE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composto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diariamente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PLEs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abertos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registrar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interagindo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quiser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pic>
        <p:nvPicPr>
          <p:cNvPr id="5" name="Placeholder 3" descr="Picture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584730" y="1470043"/>
            <a:ext cx="4130674" cy="438784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28596" y="1285860"/>
            <a:ext cx="8286808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De acordo com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Attwell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 Costa (2008) quando utilizados na Educação, um PLE pode contribuir para:</a:t>
            </a:r>
          </a:p>
          <a:p>
            <a:pPr algn="just"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543300" lvl="7" indent="-342900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Organizar processos de busca de informações;</a:t>
            </a:r>
          </a:p>
          <a:p>
            <a:pPr marL="3543300" lvl="7" indent="-342900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Agregar valor ao combinar diferentes informações;</a:t>
            </a:r>
          </a:p>
          <a:p>
            <a:pPr marL="3543300" lvl="7" indent="-342900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Proporcionar processo de reflexão e questionamentos junto aos alunos;</a:t>
            </a:r>
          </a:p>
          <a:p>
            <a:pPr marL="3543300" lvl="7" indent="-342900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Criar um ambiente colaborativo de aprendizagem etc.</a:t>
            </a:r>
          </a:p>
          <a:p>
            <a:pPr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laceholder 3" descr="Picture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46092" y="2332050"/>
            <a:ext cx="2882900" cy="2882900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785926"/>
            <a:ext cx="82868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PLE 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ligações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registro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Ariadne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salvando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emaranhado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constitui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conectados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Internet.</a:t>
            </a:r>
          </a:p>
          <a:p>
            <a:pPr>
              <a:lnSpc>
                <a:spcPct val="12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214422"/>
            <a:ext cx="8286808" cy="306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Para organizar um bom PLE é necessário levar em consideração alguns cuidados: </a:t>
            </a:r>
          </a:p>
          <a:p>
            <a:pPr algn="just"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Localizar sites com fontes de informação confiável e qualificada; </a:t>
            </a:r>
          </a:p>
          <a:p>
            <a:pPr marL="342900" indent="-342900" algn="just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Buscar redes onde os usuários possam se expressar, refletir sobre os conteúdos acessados e que também possam relatar seus conhecimentos sobre um determinado assunto, suas dúvidas e inquietudes; </a:t>
            </a:r>
          </a:p>
          <a:p>
            <a:pPr marL="342900" indent="-342900" algn="just">
              <a:spcBef>
                <a:spcPts val="400"/>
              </a:spcBef>
              <a:buSzPct val="10000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usuário deve interagir com outras pessoas por meio de leitura e comentários.  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Rectangle Custom 2"/>
          <p:cNvSpPr/>
          <p:nvPr/>
        </p:nvSpPr>
        <p:spPr>
          <a:xfrm>
            <a:off x="571472" y="4357694"/>
            <a:ext cx="8143931" cy="17859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2">
            <a:solidFill>
              <a:srgbClr val="89A4A7">
                <a:alpha val="100000"/>
              </a:srgbClr>
            </a:solidFill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de PLEs,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profissionais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amplia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informação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interação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colegas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prática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potencializa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aprendizado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contínuo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atuação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do professor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aumenta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possibilidade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conhecer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novas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metodologias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poderão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empregadas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junto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Com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o professor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passa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 ser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protagonista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profissional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crescimento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pessoal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6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290188"/>
            <a:ext cx="8286808" cy="527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argumento para a utilização de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PLEs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não é técnico, mas sim pedagógico, uma vez que estes recursos proporcionam aos professores e alunos conhecerem como direcionam suas práticas de pesquisa, por onde navegam e caminham, enfim ajuda-os a mapear e fazer a gestão do seu próprio conhecimento. </a:t>
            </a:r>
          </a:p>
          <a:p>
            <a:pPr algn="just"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Esta prática fortalece um dos preceitos que faz parte das Leis de Diretrizes e Bases do Brasil, onde nos é colocado o desafio de preparar os alunos para darem continuidade aos seus estudos. </a:t>
            </a:r>
          </a:p>
          <a:p>
            <a:pPr algn="just"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Vivenciar práticas como esta, ajudará os alunos a aprimorar seus processos de pesquisa, não só para “dar conta” dos desafios de aprendizagem que fazem parte da sua vida escolar, mas os ajudará a se organizar para superar muitos desafios que a vida irá lhe apresentar, visto que cada vez mais é necessário se aprimorar constantemente.</a:t>
            </a:r>
          </a:p>
          <a:p>
            <a:pPr marL="342900" indent="-342900" algn="just">
              <a:spcBef>
                <a:spcPts val="400"/>
              </a:spcBef>
              <a:buSzPct val="100000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290188"/>
            <a:ext cx="8286808" cy="2811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é um software livre, disponível na Internet, que colabora com a gestão do conhecimento.</a:t>
            </a:r>
          </a:p>
          <a:p>
            <a:pPr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Com suporte deste recurso, você organiza um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website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para acesso rápido aos seus favoritos. </a:t>
            </a:r>
          </a:p>
          <a:p>
            <a:pPr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software está disponível em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http://www.symbaloo.com/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342900" indent="-342900" algn="just">
              <a:spcBef>
                <a:spcPts val="400"/>
              </a:spcBef>
              <a:buSzPct val="100000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6" name="Placeholder 3" descr="Picture 7"/>
          <p:cNvPicPr>
            <a:picLocks noGrp="1" noChangeAspect="1"/>
          </p:cNvPicPr>
          <p:nvPr/>
        </p:nvPicPr>
        <p:blipFill>
          <a:blip r:embed="rId2">
            <a:lum/>
          </a:blip>
          <a:srcRect t="10882" r="102"/>
          <a:stretch>
            <a:fillRect/>
          </a:stretch>
        </p:blipFill>
        <p:spPr>
          <a:xfrm>
            <a:off x="642910" y="1500174"/>
            <a:ext cx="5610228" cy="3629025"/>
          </a:xfrm>
          <a:prstGeom prst="rect">
            <a:avLst/>
          </a:prstGeom>
          <a:ln>
            <a:noFill/>
          </a:ln>
        </p:spPr>
      </p:pic>
      <p:sp>
        <p:nvSpPr>
          <p:cNvPr id="7" name="TextBox 2"/>
          <p:cNvSpPr/>
          <p:nvPr/>
        </p:nvSpPr>
        <p:spPr>
          <a:xfrm>
            <a:off x="571472" y="5429264"/>
            <a:ext cx="7286676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endereço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http://www.symbaloo.com/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7" name="TextBox 2"/>
          <p:cNvSpPr/>
          <p:nvPr/>
        </p:nvSpPr>
        <p:spPr>
          <a:xfrm>
            <a:off x="642910" y="5715016"/>
            <a:ext cx="7858180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login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8" name="Placeholder 3" descr="Picture 10"/>
          <p:cNvPicPr>
            <a:picLocks noGrp="1" noChangeAspect="1"/>
          </p:cNvPicPr>
          <p:nvPr/>
        </p:nvPicPr>
        <p:blipFill>
          <a:blip r:embed="rId2">
            <a:lum/>
          </a:blip>
          <a:srcRect t="11351" r="102"/>
          <a:stretch>
            <a:fillRect/>
          </a:stretch>
        </p:blipFill>
        <p:spPr>
          <a:xfrm>
            <a:off x="461976" y="1239854"/>
            <a:ext cx="5824536" cy="4260848"/>
          </a:xfrm>
          <a:prstGeom prst="rect">
            <a:avLst/>
          </a:prstGeom>
          <a:ln>
            <a:noFill/>
          </a:ln>
        </p:spPr>
      </p:pic>
      <p:sp>
        <p:nvSpPr>
          <p:cNvPr id="9" name="TextBox 5"/>
          <p:cNvSpPr/>
          <p:nvPr/>
        </p:nvSpPr>
        <p:spPr>
          <a:xfrm>
            <a:off x="6500826" y="1643050"/>
            <a:ext cx="2286016" cy="347787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mostra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funciona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Este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inglês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Youtube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espanhol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Português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10" name="Placeholder 3" descr="Picture 9"/>
          <p:cNvPicPr>
            <a:picLocks noGrp="1" noChangeAspect="1"/>
          </p:cNvPicPr>
          <p:nvPr/>
        </p:nvPicPr>
        <p:blipFill>
          <a:blip r:embed="rId2">
            <a:lum/>
          </a:blip>
          <a:srcRect t="11351" r="2139"/>
          <a:stretch>
            <a:fillRect/>
          </a:stretch>
        </p:blipFill>
        <p:spPr>
          <a:xfrm>
            <a:off x="142844" y="1204916"/>
            <a:ext cx="4375601" cy="2867026"/>
          </a:xfrm>
          <a:prstGeom prst="rect">
            <a:avLst/>
          </a:prstGeom>
          <a:ln>
            <a:noFill/>
          </a:ln>
        </p:spPr>
      </p:pic>
      <p:pic>
        <p:nvPicPr>
          <p:cNvPr id="11" name="Placeholder 3" descr="Picture 10"/>
          <p:cNvPicPr>
            <a:picLocks noGrp="1" noChangeAspect="1"/>
          </p:cNvPicPr>
          <p:nvPr/>
        </p:nvPicPr>
        <p:blipFill>
          <a:blip r:embed="rId3">
            <a:lum/>
          </a:blip>
          <a:srcRect t="3856" r="102"/>
          <a:stretch>
            <a:fillRect/>
          </a:stretch>
        </p:blipFill>
        <p:spPr>
          <a:xfrm>
            <a:off x="4714876" y="3260747"/>
            <a:ext cx="4243383" cy="2954335"/>
          </a:xfrm>
          <a:prstGeom prst="rect">
            <a:avLst/>
          </a:prstGeom>
          <a:ln>
            <a:noFill/>
          </a:ln>
        </p:spPr>
      </p:pic>
      <p:sp>
        <p:nvSpPr>
          <p:cNvPr id="12" name="TextBox 3"/>
          <p:cNvSpPr/>
          <p:nvPr/>
        </p:nvSpPr>
        <p:spPr>
          <a:xfrm>
            <a:off x="5214942" y="1308095"/>
            <a:ext cx="3167061" cy="163121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chega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local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PLE.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superior.</a:t>
            </a:r>
          </a:p>
        </p:txBody>
      </p:sp>
      <p:sp>
        <p:nvSpPr>
          <p:cNvPr id="13" name="TextBox 6"/>
          <p:cNvSpPr/>
          <p:nvPr/>
        </p:nvSpPr>
        <p:spPr>
          <a:xfrm>
            <a:off x="615950" y="4576774"/>
            <a:ext cx="3455984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10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ATRIBUIR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nome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PLE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adicionar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8" name="Placeholder 3" descr="Picture 6"/>
          <p:cNvPicPr>
            <a:picLocks noGrp="1" noChangeAspect="1"/>
          </p:cNvPicPr>
          <p:nvPr/>
        </p:nvPicPr>
        <p:blipFill>
          <a:blip r:embed="rId2">
            <a:lum/>
          </a:blip>
          <a:srcRect t="11351" r="2139"/>
          <a:stretch>
            <a:fillRect/>
          </a:stretch>
        </p:blipFill>
        <p:spPr>
          <a:xfrm>
            <a:off x="142844" y="1142984"/>
            <a:ext cx="3857652" cy="2500330"/>
          </a:xfrm>
          <a:prstGeom prst="rect">
            <a:avLst/>
          </a:prstGeom>
          <a:ln>
            <a:noFill/>
          </a:ln>
        </p:spPr>
      </p:pic>
      <p:pic>
        <p:nvPicPr>
          <p:cNvPr id="9" name="Placeholder 3" descr="Picture 7"/>
          <p:cNvPicPr>
            <a:picLocks noGrp="1" noChangeAspect="1"/>
          </p:cNvPicPr>
          <p:nvPr/>
        </p:nvPicPr>
        <p:blipFill>
          <a:blip r:embed="rId3">
            <a:lum/>
          </a:blip>
          <a:srcRect t="11351" r="2139"/>
          <a:stretch>
            <a:fillRect/>
          </a:stretch>
        </p:blipFill>
        <p:spPr>
          <a:xfrm>
            <a:off x="142845" y="3714752"/>
            <a:ext cx="3857651" cy="2526146"/>
          </a:xfrm>
          <a:prstGeom prst="rect">
            <a:avLst/>
          </a:prstGeom>
          <a:ln>
            <a:noFill/>
          </a:ln>
        </p:spPr>
      </p:pic>
      <p:sp>
        <p:nvSpPr>
          <p:cNvPr id="14" name="TextBox 3"/>
          <p:cNvSpPr/>
          <p:nvPr/>
        </p:nvSpPr>
        <p:spPr>
          <a:xfrm>
            <a:off x="4143372" y="1198324"/>
            <a:ext cx="4857752" cy="501675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Agora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criado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b="1" dirty="0" smtClean="0">
                <a:solidFill>
                  <a:schemeClr val="tx2">
                    <a:lumMod val="75000"/>
                  </a:schemeClr>
                </a:solidFill>
              </a:rPr>
              <a:t>ALTERAR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alguns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itens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clicando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b="1" dirty="0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o layout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estiver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montado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hora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começar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mapear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caminhos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percorre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web. </a:t>
            </a:r>
          </a:p>
          <a:p>
            <a:pPr marL="0" indent="0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vai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ajudá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-lo a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identificar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sites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visita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temas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explora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aplicativos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e as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comunidades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acessa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etc. À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medida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for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acrescentando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tornará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recurso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0" indent="0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construção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deste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quadro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ocorrer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três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50" dirty="0" err="1" smtClean="0">
                <a:solidFill>
                  <a:schemeClr val="tx2">
                    <a:lumMod val="75000"/>
                  </a:schemeClr>
                </a:solidFill>
              </a:rPr>
              <a:t>formas</a:t>
            </a:r>
            <a:r>
              <a:rPr lang="en-US" sz="195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088901"/>
            <a:ext cx="8286808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consideram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costumam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preparar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Como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</a:p>
          <a:p>
            <a:pPr algn="just"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7" name="Placeholder 3" descr="Picture 6"/>
          <p:cNvPicPr>
            <a:picLocks noGrp="1" noChangeAspect="1"/>
          </p:cNvPicPr>
          <p:nvPr/>
        </p:nvPicPr>
        <p:blipFill>
          <a:blip r:embed="rId2">
            <a:lum/>
          </a:blip>
          <a:srcRect t="10647" r="2139"/>
          <a:stretch>
            <a:fillRect/>
          </a:stretch>
        </p:blipFill>
        <p:spPr>
          <a:xfrm>
            <a:off x="571472" y="2285992"/>
            <a:ext cx="5942137" cy="3929089"/>
          </a:xfrm>
          <a:prstGeom prst="rect">
            <a:avLst/>
          </a:prstGeom>
          <a:ln>
            <a:noFill/>
          </a:ln>
        </p:spPr>
      </p:pic>
      <p:sp>
        <p:nvSpPr>
          <p:cNvPr id="10" name="TextBox 3"/>
          <p:cNvSpPr/>
          <p:nvPr/>
        </p:nvSpPr>
        <p:spPr>
          <a:xfrm>
            <a:off x="500034" y="1142984"/>
            <a:ext cx="7858180" cy="96949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1100"/>
              </a:spcBef>
              <a:spcAft>
                <a:spcPts val="0"/>
              </a:spcAft>
              <a:buNone/>
              <a:tabLst/>
            </a:pP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Forma 01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Importando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ícones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Symbaloos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colegas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busca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elementos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seleciona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clica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ícone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pede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mover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2" name="TextBox 3"/>
          <p:cNvSpPr/>
          <p:nvPr/>
        </p:nvSpPr>
        <p:spPr>
          <a:xfrm>
            <a:off x="5214942" y="1792420"/>
            <a:ext cx="3167061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transferido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4" name="Placeholder 3" descr="Picture 4"/>
          <p:cNvPicPr>
            <a:picLocks noGrp="1" noChangeAspect="1"/>
          </p:cNvPicPr>
          <p:nvPr/>
        </p:nvPicPr>
        <p:blipFill>
          <a:blip r:embed="rId2">
            <a:lum/>
          </a:blip>
          <a:srcRect t="11351" r="102"/>
          <a:stretch>
            <a:fillRect/>
          </a:stretch>
        </p:blipFill>
        <p:spPr>
          <a:xfrm>
            <a:off x="214282" y="1214422"/>
            <a:ext cx="4357718" cy="2913844"/>
          </a:xfrm>
          <a:prstGeom prst="rect">
            <a:avLst/>
          </a:prstGeom>
          <a:ln>
            <a:noFill/>
          </a:ln>
        </p:spPr>
      </p:pic>
      <p:pic>
        <p:nvPicPr>
          <p:cNvPr id="15" name="Placeholder 3" descr="Picture 7"/>
          <p:cNvPicPr>
            <a:picLocks noGrp="1" noChangeAspect="1"/>
          </p:cNvPicPr>
          <p:nvPr/>
        </p:nvPicPr>
        <p:blipFill>
          <a:blip r:embed="rId3">
            <a:lum/>
          </a:blip>
          <a:srcRect t="11115" r="2139"/>
          <a:stretch>
            <a:fillRect/>
          </a:stretch>
        </p:blipFill>
        <p:spPr>
          <a:xfrm>
            <a:off x="4714876" y="3163904"/>
            <a:ext cx="4214842" cy="29797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0" name="TextBox 3"/>
          <p:cNvSpPr/>
          <p:nvPr/>
        </p:nvSpPr>
        <p:spPr>
          <a:xfrm>
            <a:off x="428596" y="1102182"/>
            <a:ext cx="7643866" cy="96949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Forma 02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clica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um dos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quadrados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janela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clica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procurar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bloco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aí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escolher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cadastrados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6" name="Placeholder 3" descr="Picture 11"/>
          <p:cNvPicPr>
            <a:picLocks noGrp="1" noChangeAspect="1"/>
          </p:cNvPicPr>
          <p:nvPr/>
        </p:nvPicPr>
        <p:blipFill>
          <a:blip r:embed="rId2">
            <a:lum/>
          </a:blip>
          <a:srcRect t="11351" r="2139"/>
          <a:stretch>
            <a:fillRect/>
          </a:stretch>
        </p:blipFill>
        <p:spPr>
          <a:xfrm>
            <a:off x="500034" y="2179648"/>
            <a:ext cx="4497384" cy="2946408"/>
          </a:xfrm>
          <a:prstGeom prst="rect">
            <a:avLst/>
          </a:prstGeom>
          <a:ln>
            <a:noFill/>
          </a:ln>
        </p:spPr>
      </p:pic>
      <p:pic>
        <p:nvPicPr>
          <p:cNvPr id="8" name="Placeholder 3" descr="Picture 12"/>
          <p:cNvPicPr>
            <a:picLocks noGrp="1" noChangeAspect="1"/>
          </p:cNvPicPr>
          <p:nvPr/>
        </p:nvPicPr>
        <p:blipFill>
          <a:blip r:embed="rId3">
            <a:lum/>
          </a:blip>
          <a:srcRect t="10882" r="2139"/>
          <a:stretch>
            <a:fillRect/>
          </a:stretch>
        </p:blipFill>
        <p:spPr>
          <a:xfrm>
            <a:off x="4500562" y="3465532"/>
            <a:ext cx="4271958" cy="28209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0" name="TextBox 3"/>
          <p:cNvSpPr/>
          <p:nvPr/>
        </p:nvSpPr>
        <p:spPr>
          <a:xfrm>
            <a:off x="428596" y="1000108"/>
            <a:ext cx="6929486" cy="67710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Forma 03 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tópico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quadrado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janela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CRIAR UM BLOCO.</a:t>
            </a:r>
          </a:p>
        </p:txBody>
      </p:sp>
      <p:pic>
        <p:nvPicPr>
          <p:cNvPr id="7" name="Placeholder 3" descr="Picture 10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429256" y="1785926"/>
            <a:ext cx="3500462" cy="2500330"/>
          </a:xfrm>
          <a:prstGeom prst="rect">
            <a:avLst/>
          </a:prstGeom>
        </p:spPr>
      </p:pic>
      <p:pic>
        <p:nvPicPr>
          <p:cNvPr id="9" name="Placeholder 3" descr="Picture 12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215871" y="1785926"/>
            <a:ext cx="3498873" cy="2535771"/>
          </a:xfrm>
          <a:prstGeom prst="rect">
            <a:avLst/>
          </a:prstGeom>
        </p:spPr>
      </p:pic>
      <p:pic>
        <p:nvPicPr>
          <p:cNvPr id="11" name="Placeholder 3" descr="Picture 15"/>
          <p:cNvPicPr>
            <a:picLocks noGrp="1"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2786050" y="3714752"/>
            <a:ext cx="3513147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pic>
        <p:nvPicPr>
          <p:cNvPr id="8" name="Placeholder 3" descr="Picture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68310" y="2074876"/>
            <a:ext cx="4038603" cy="2925760"/>
          </a:xfrm>
          <a:prstGeom prst="rect">
            <a:avLst/>
          </a:prstGeom>
        </p:spPr>
      </p:pic>
      <p:pic>
        <p:nvPicPr>
          <p:cNvPr id="9" name="Placeholder 3" descr="Picture 6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4676801" y="3286124"/>
            <a:ext cx="4038603" cy="2925760"/>
          </a:xfrm>
          <a:prstGeom prst="rect">
            <a:avLst/>
          </a:prstGeom>
        </p:spPr>
      </p:pic>
      <p:sp>
        <p:nvSpPr>
          <p:cNvPr id="11" name="TextBox 3"/>
          <p:cNvSpPr/>
          <p:nvPr/>
        </p:nvSpPr>
        <p:spPr>
          <a:xfrm>
            <a:off x="357158" y="1007661"/>
            <a:ext cx="8501122" cy="96949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tiver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mapeado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caminhos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visita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Internet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utilizados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organizá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-los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arrastá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-los de um local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Como criar um </a:t>
            </a:r>
            <a:r>
              <a:rPr lang="pt-BR" sz="2400" b="1" dirty="0" err="1" smtClean="0">
                <a:solidFill>
                  <a:schemeClr val="bg1"/>
                </a:solidFill>
              </a:rPr>
              <a:t>Symbaloo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1" name="TextBox 3"/>
          <p:cNvSpPr/>
          <p:nvPr/>
        </p:nvSpPr>
        <p:spPr>
          <a:xfrm>
            <a:off x="214282" y="1007661"/>
            <a:ext cx="8501122" cy="38472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ctr">
              <a:spcBef>
                <a:spcPts val="1100"/>
              </a:spcBef>
            </a:pP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mapa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pronto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compartilhá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-lo com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7" name="Placeholder 3" descr="Picture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00034" y="1733566"/>
            <a:ext cx="6088066" cy="4410078"/>
          </a:xfrm>
          <a:prstGeom prst="rect">
            <a:avLst/>
          </a:prstGeom>
        </p:spPr>
      </p:pic>
      <p:sp>
        <p:nvSpPr>
          <p:cNvPr id="10" name="TextBox 6"/>
          <p:cNvSpPr/>
          <p:nvPr/>
        </p:nvSpPr>
        <p:spPr>
          <a:xfrm>
            <a:off x="6881843" y="3857628"/>
            <a:ext cx="1619247" cy="38472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Compartilhar</a:t>
            </a:r>
            <a:endParaRPr lang="en-US" sz="19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5"/>
          <p:cNvCxnSpPr/>
          <p:nvPr/>
        </p:nvCxnSpPr>
        <p:spPr>
          <a:xfrm rot="10800000">
            <a:off x="4500566" y="2152652"/>
            <a:ext cx="3071831" cy="1776414"/>
          </a:xfrm>
          <a:prstGeom prst="straightConnector1">
            <a:avLst/>
          </a:prstGeom>
          <a:noFill/>
          <a:ln w="9528">
            <a:solidFill>
              <a:schemeClr val="tx2"/>
            </a:solidFill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3" name="Oval Custom 4"/>
          <p:cNvSpPr/>
          <p:nvPr/>
        </p:nvSpPr>
        <p:spPr>
          <a:xfrm>
            <a:off x="3714744" y="1643050"/>
            <a:ext cx="792163" cy="576264"/>
          </a:xfrm>
          <a:prstGeom prst="ellipse">
            <a:avLst/>
          </a:prstGeom>
          <a:noFill/>
          <a:ln w="9528">
            <a:solidFill>
              <a:schemeClr val="tx2"/>
            </a:solidFill>
            <a:round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ctr" anchorCtr="0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Experimentação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1214422"/>
            <a:ext cx="8286808" cy="5388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Que tal agora experimentarmos criar o nosso próprio PLE?</a:t>
            </a:r>
          </a:p>
          <a:p>
            <a:pPr algn="just">
              <a:spcBef>
                <a:spcPts val="1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- Primeiro identifiquem em que sites, blogs, aplicativos e ferramentas vocês baseiam suas pesquisas;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just">
              <a:buSzPct val="100000"/>
              <a:buChar char="-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Em seguida acesse a ferramenta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http://www.symbaloo.com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) e organizem os seus recursos, fazendo uso de uma das três formas apresentadas anteriormente;</a:t>
            </a:r>
          </a:p>
          <a:p>
            <a:pPr algn="just">
              <a:buSzPct val="100000"/>
              <a:buChar char="-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Um dos objetivos principais desta atividade é conscientizar vocês sobre a importância de vivenciar processos de pesquisa mais sistematizadas para que não se percam em um mundo de informações, assim como seus alunos.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Outro objetivo é que vocês iniciem um processo de organização dos sites, recursos e ferramentas que utilizam para pesquisa, reunindo-os em um só lugar para facilitar a gestão do conhecimento. </a:t>
            </a:r>
          </a:p>
          <a:p>
            <a:pPr marL="342900" indent="-342900" algn="just">
              <a:spcBef>
                <a:spcPts val="400"/>
              </a:spcBef>
              <a:buSzPct val="100000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214422"/>
            <a:ext cx="8286808" cy="260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Agora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chegou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planejarmos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PLEs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342900" indent="-342900" algn="just">
              <a:spcBef>
                <a:spcPts val="400"/>
              </a:spcBef>
              <a:buSzPct val="100000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encontro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214422"/>
            <a:ext cx="8286808" cy="352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convencidos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importância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propiciar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praticar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busca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qualificadas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Internet?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compreenderam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Symbaloo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levando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consideração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Agora,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preencher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AVALIAÇÃO DO 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342900" indent="-342900" algn="just">
              <a:spcBef>
                <a:spcPts val="400"/>
              </a:spcBef>
              <a:buSzPct val="100000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072240"/>
            <a:ext cx="82868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costumam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Internet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orientam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façam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qualificadas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dominem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etapa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longo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impacto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deles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adquiram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0" name="TextBox 2"/>
          <p:cNvSpPr/>
          <p:nvPr/>
        </p:nvSpPr>
        <p:spPr>
          <a:xfrm>
            <a:off x="539752" y="1550150"/>
            <a:ext cx="8208962" cy="409342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acordo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mitologia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grega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Ariadne,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Creta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Minos,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apaixonou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mandado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sacrifício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Minotauro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habitava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labirinto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aventurasse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devorado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Ariadne ajuda Teseu dando-lhe uma espada e um novelo de linha para que ele pudesse achar o caminho de volta...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Sherlock Holmes é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detetive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inglês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resolve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complicados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detalhes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 domina técnicas para identificação de pistas, tais como para análise de impressões em pneus de bicicleta ou para decifrar centenas de tipos de criptogramas e variedades de fumos usados em cigarros, cachimbos e charutos...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TextBox 2"/>
          <p:cNvSpPr/>
          <p:nvPr/>
        </p:nvSpPr>
        <p:spPr>
          <a:xfrm>
            <a:off x="539752" y="1572174"/>
            <a:ext cx="8208962" cy="378565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perguntado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histórias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 duas histórias mostram o quanto são importantes às marcas deixadas no caminho, quer para Teseu retornar aos braços de Ariadne, quer para Sherlock desvendar seus casos misteriosos. E nas nossas pesquisas será que deixamos marcas de nosso percurso? 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mapear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caminhos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 Tecnologias de Comunicação e Informação – TIC – são responsáveis por alterarem os processos para construção do conhecimento, uma vez que agora ele se difunde pelas redes, cresce com a participação de diversos sujeitos e não pertence mais a um indivíduo.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1" name="TextBox 2"/>
          <p:cNvSpPr/>
          <p:nvPr/>
        </p:nvSpPr>
        <p:spPr>
          <a:xfrm>
            <a:off x="539752" y="1572174"/>
            <a:ext cx="8208962" cy="296491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De acordo com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Sevcenko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(2005) ao se somar às descobertas científicas, invenções e inovações tecnológicas realizadas pelos seres humanos, desde a origem da espécie até os dias de hoje, chega-se à espantosa conclusão de que mais de oitenta por cento de todas elas se deram nos últimos cem anos.  </a:t>
            </a:r>
          </a:p>
          <a:p>
            <a:pPr algn="just"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De meados da década de 1990 para cá, temos caminhado velozmente por uma rede mundial de comunicação e acesso a uma infinidade de conhecimentos, na qual a interação é o fator predominante.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TextBox 2"/>
          <p:cNvSpPr/>
          <p:nvPr/>
        </p:nvSpPr>
        <p:spPr>
          <a:xfrm>
            <a:off x="539752" y="1572174"/>
            <a:ext cx="8208962" cy="419602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 formação profissional não pode mais ser baseada na memorização e repetição de procedimentos, mas na necessidade de saber lidar com uma grande quantidade de informações, que são atualizadas a cada minuto e onde um conceito que hoje é considerado como verdadeiro, pode já não ser mais amanhã, a partir de uma nova descoberta. É necessário saber lidar com as dúvidas e as incertezas (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Moran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1995), ser capaz de percorrer novos caminhos todos os dias e lidar com uma grande quantidade de informações.   </a:t>
            </a:r>
          </a:p>
          <a:p>
            <a:pPr algn="just">
              <a:spcBef>
                <a:spcPts val="4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Bef>
                <a:spcPts val="4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Essa nova dinâmica da sociedade, implica em rever as práticas pedagógicas que levam, não só ao domínio de conteúdos por parte dos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educandos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mas a apropriação de processos metodológicos que os ajude a mapear informações e organizá-las para que possam ter acesso, quando se faça necessário. 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Os PLEs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entendidos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como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428596" y="1857364"/>
            <a:ext cx="828680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“PLE 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conjunto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conexões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assídua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”.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Castañeda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2010).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decide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matéria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etc),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(tempo),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adquirido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aberto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modificável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estrutura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simples,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progressivamente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adquirindo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complexidade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principal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facilitar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informal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dirigida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Os PLEs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entendidos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como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28596" y="1857364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defendem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PLEs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ajudam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capazes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estabelecer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conexões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suporte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serviço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web.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1908</Words>
  <Application>Microsoft Office PowerPoint</Application>
  <PresentationFormat>Apresentação no Ecrã (4:3)</PresentationFormat>
  <Paragraphs>113</Paragraphs>
  <Slides>28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28</vt:i4>
      </vt:variant>
    </vt:vector>
  </HeadingPairs>
  <TitlesOfParts>
    <vt:vector size="31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50</cp:revision>
  <dcterms:created xsi:type="dcterms:W3CDTF">2013-06-26T20:31:07Z</dcterms:created>
  <dcterms:modified xsi:type="dcterms:W3CDTF">2014-05-30T16:00:20Z</dcterms:modified>
</cp:coreProperties>
</file>